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2" r:id="rId2"/>
    <p:sldId id="290" r:id="rId3"/>
    <p:sldId id="297" r:id="rId4"/>
    <p:sldId id="28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92" r:id="rId14"/>
    <p:sldId id="296" r:id="rId15"/>
    <p:sldId id="293" r:id="rId16"/>
    <p:sldId id="278" r:id="rId17"/>
  </p:sldIdLst>
  <p:sldSz cx="12192000" cy="6858000"/>
  <p:notesSz cx="6645275" cy="97758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 showGuides="1">
      <p:cViewPr varScale="1">
        <p:scale>
          <a:sx n="23" d="100"/>
          <a:sy n="23" d="100"/>
        </p:scale>
        <p:origin x="451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00DA5-EC99-3740-BFA4-EDD248629C8C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8F7F-50D9-7C4C-94E2-785183CA78B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79106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626A-4AB5-0946-83CD-48106D787EA1}" type="datetimeFigureOut">
              <a:rPr lang="de-CH" smtClean="0"/>
              <a:t>14.12.2023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4118" y="9285338"/>
            <a:ext cx="2879619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CEBA-9194-A246-9352-F8EB81B5D9A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33600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7CEBA-9194-A246-9352-F8EB81B5D9AF}" type="slidenum">
              <a:rPr kumimoji="0" lang="de-CH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279100"/>
            <a:ext cx="9144000" cy="1045862"/>
          </a:xfrm>
          <a:prstGeom prst="rect">
            <a:avLst/>
          </a:prstGeo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2809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09" y="480000"/>
            <a:ext cx="3107408" cy="8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6" y="1504800"/>
            <a:ext cx="9937750" cy="85898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56363" y="2363782"/>
            <a:ext cx="4608512" cy="3944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27124" y="2365200"/>
            <a:ext cx="4608513" cy="394352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127125" y="1067681"/>
            <a:ext cx="993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1" y="521565"/>
            <a:ext cx="1754157" cy="4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6" y="1504800"/>
            <a:ext cx="9937750" cy="85898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56363" y="2363782"/>
            <a:ext cx="4608512" cy="3505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27124" y="2363782"/>
            <a:ext cx="4608513" cy="3505206"/>
          </a:xfrm>
        </p:spPr>
        <p:txBody>
          <a:bodyPr lIns="0" tIns="0" rIns="0" bIns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7DB"/>
              </a:buClr>
              <a:buSzTx/>
              <a:buFont typeface="Arial"/>
              <a:buChar char="•"/>
              <a:tabLst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7DB"/>
              </a:buClr>
              <a:buSzTx/>
              <a:buFont typeface="Arial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127125" y="1067681"/>
            <a:ext cx="993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1" y="521565"/>
            <a:ext cx="1754157" cy="475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1504800"/>
            <a:ext cx="10548937" cy="85898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125" y="2363782"/>
            <a:ext cx="10548938" cy="3505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127125" y="1067681"/>
            <a:ext cx="993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1" y="521565"/>
            <a:ext cx="1754157" cy="475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6" y="1504800"/>
            <a:ext cx="9937750" cy="85898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2"/>
          </p:nvPr>
        </p:nvSpPr>
        <p:spPr>
          <a:xfrm>
            <a:off x="1127125" y="2363788"/>
            <a:ext cx="9937750" cy="35242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0494" y="3019110"/>
            <a:ext cx="6831012" cy="2302508"/>
          </a:xfrm>
          <a:solidFill>
            <a:schemeClr val="tx2">
              <a:alpha val="70000"/>
            </a:schemeClr>
          </a:solidFill>
        </p:spPr>
        <p:txBody>
          <a:bodyPr lIns="180000" tIns="180000" rIns="180000" bIns="180000" anchor="ctr" anchorCtr="0">
            <a:spAutoFit/>
          </a:bodyPr>
          <a:lstStyle>
            <a:lvl1pPr marL="0" indent="0" algn="l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Das ist ein Beispiel für Text im Bild. </a:t>
            </a:r>
            <a:r>
              <a:rPr lang="de-DE" dirty="0" err="1"/>
              <a:t>Expero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del </a:t>
            </a:r>
            <a:r>
              <a:rPr lang="de-DE" dirty="0" err="1"/>
              <a:t>illene</a:t>
            </a:r>
            <a:r>
              <a:rPr lang="de-DE" dirty="0"/>
              <a:t> </a:t>
            </a:r>
            <a:r>
              <a:rPr lang="de-DE" dirty="0" err="1"/>
              <a:t>esserios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andelloreria</a:t>
            </a:r>
            <a:r>
              <a:rPr lang="de-DE" dirty="0"/>
              <a:t> dem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resti</a:t>
            </a:r>
            <a:r>
              <a:rPr lang="de-DE" dirty="0"/>
              <a:t> </a:t>
            </a:r>
            <a:r>
              <a:rPr lang="de-DE" dirty="0" err="1"/>
              <a:t>dolupitas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,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esti</a:t>
            </a:r>
            <a:r>
              <a:rPr lang="de-DE" dirty="0"/>
              <a:t> </a:t>
            </a:r>
            <a:r>
              <a:rPr lang="de-DE" dirty="0" err="1"/>
              <a:t>doloreium</a:t>
            </a:r>
            <a:r>
              <a:rPr lang="de-DE" dirty="0"/>
              <a:t> </a:t>
            </a:r>
            <a:r>
              <a:rPr lang="de-DE" dirty="0" err="1"/>
              <a:t>dolorep</a:t>
            </a:r>
            <a:r>
              <a:rPr lang="de-DE" dirty="0"/>
              <a:t> </a:t>
            </a:r>
            <a:r>
              <a:rPr lang="de-DE" dirty="0" err="1"/>
              <a:t>rempore</a:t>
            </a:r>
            <a:r>
              <a:rPr lang="de-DE" dirty="0"/>
              <a:t> </a:t>
            </a:r>
            <a:r>
              <a:rPr lang="de-DE" dirty="0" err="1"/>
              <a:t>nulparia</a:t>
            </a:r>
            <a:r>
              <a:rPr lang="de-DE" dirty="0"/>
              <a:t> </a:t>
            </a:r>
            <a:r>
              <a:rPr lang="de-DE" dirty="0" err="1"/>
              <a:t>velia</a:t>
            </a:r>
            <a:r>
              <a:rPr lang="de-DE" dirty="0"/>
              <a:t>.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127125" y="1067681"/>
            <a:ext cx="993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1" y="521565"/>
            <a:ext cx="1754157" cy="475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8521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5976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865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0" y="1676400"/>
            <a:ext cx="12192000" cy="51816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12818" y="3103574"/>
            <a:ext cx="7966364" cy="2424389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09" y="480000"/>
            <a:ext cx="3107408" cy="8431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1504800"/>
            <a:ext cx="10548938" cy="860399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125" y="2365200"/>
            <a:ext cx="10548936" cy="3802063"/>
          </a:xfrm>
        </p:spPr>
        <p:txBody>
          <a:bodyPr lIns="0" tIns="0" rIns="0" bIns="0"/>
          <a:lstStyle>
            <a:lvl1pPr marL="0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/>
            </a:lvl1pPr>
            <a:lvl2pPr marL="457200" indent="0">
              <a:spcAft>
                <a:spcPts val="600"/>
              </a:spcAft>
              <a:buFontTx/>
              <a:buNone/>
              <a:defRPr/>
            </a:lvl2pPr>
            <a:lvl3pPr marL="914400" indent="0">
              <a:spcAft>
                <a:spcPts val="600"/>
              </a:spcAft>
              <a:buFontTx/>
              <a:buNone/>
              <a:defRPr/>
            </a:lvl3pPr>
            <a:lvl4pPr marL="1371600" indent="0">
              <a:spcAft>
                <a:spcPts val="600"/>
              </a:spcAft>
              <a:buFontTx/>
              <a:buNone/>
              <a:defRPr/>
            </a:lvl4pPr>
            <a:lvl5pPr marL="1828800" indent="0">
              <a:spcAft>
                <a:spcPts val="600"/>
              </a:spcAft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 lIns="0"/>
          <a:lstStyle/>
          <a:p>
            <a:r>
              <a:rPr lang="de-CH"/>
              <a:t>Thema der Präsentation</a:t>
            </a:r>
            <a:endParaRPr lang="de-CH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1127125" y="1067681"/>
            <a:ext cx="993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1" y="521565"/>
            <a:ext cx="1754157" cy="4759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1504800"/>
            <a:ext cx="10548937" cy="8604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27124" y="2365200"/>
            <a:ext cx="9937751" cy="3803124"/>
          </a:xfrm>
        </p:spPr>
        <p:txBody>
          <a:bodyPr lIns="0" tIns="0" rIns="0" bIns="0">
            <a:noAutofit/>
          </a:bodyPr>
          <a:lstStyle>
            <a:lvl1pPr>
              <a:lnSpc>
                <a:spcPts val="2880"/>
              </a:lnSpc>
              <a:spcBef>
                <a:spcPts val="0"/>
              </a:spcBef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 lIns="0"/>
          <a:lstStyle/>
          <a:p>
            <a:r>
              <a:rPr lang="de-CH"/>
              <a:t>Thema der Präsentation</a:t>
            </a:r>
            <a:endParaRPr lang="de-CH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127125" y="1067681"/>
            <a:ext cx="9937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1" y="521565"/>
            <a:ext cx="1754157" cy="4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8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6" y="549276"/>
            <a:ext cx="9937750" cy="80847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27124" y="2365200"/>
            <a:ext cx="4608513" cy="3943524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56362" y="2365200"/>
            <a:ext cx="4608513" cy="3943525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37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6" y="549276"/>
            <a:ext cx="9937750" cy="83618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27126" y="1681163"/>
            <a:ext cx="4608512" cy="82391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27125" y="2624137"/>
            <a:ext cx="4608513" cy="3565526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56362" y="1681163"/>
            <a:ext cx="4608514" cy="823912"/>
          </a:xfr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56362" y="2624137"/>
            <a:ext cx="4608514" cy="3565526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765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5" y="549275"/>
            <a:ext cx="9937751" cy="132556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95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7034463" cy="549274"/>
          </a:xfrm>
        </p:spPr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790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5938" y="6308725"/>
            <a:ext cx="602999" cy="54927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DC1CDED-A2A5-5D47-9DB8-8D547B823A3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1311442" y="6308726"/>
            <a:ext cx="6841958" cy="54927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de-CH"/>
              <a:t>Thema der Präsentation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91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4" r:id="rId11"/>
    <p:sldLayoutId id="2147483662" r:id="rId12"/>
    <p:sldLayoutId id="2147483663" r:id="rId13"/>
    <p:sldLayoutId id="2147483657" r:id="rId14"/>
    <p:sldLayoutId id="2147483658" r:id="rId15"/>
    <p:sldLayoutId id="214748365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tx2"/>
        </a:buClr>
        <a:buSzPct val="120000"/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pos="4067" userDrawn="1">
          <p15:clr>
            <a:srgbClr val="F26B43"/>
          </p15:clr>
        </p15:guide>
        <p15:guide id="8" pos="3613" userDrawn="1">
          <p15:clr>
            <a:srgbClr val="F26B43"/>
          </p15:clr>
        </p15:guide>
        <p15:guide id="9" pos="710" userDrawn="1">
          <p15:clr>
            <a:srgbClr val="F26B43"/>
          </p15:clr>
        </p15:guide>
        <p15:guide id="10" pos="6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-aargau.c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3F1105-E514-4EBB-AB44-1E2B413193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0212" y="1684008"/>
            <a:ext cx="10287013" cy="245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4339559"/>
            <a:ext cx="9144000" cy="1045862"/>
          </a:xfrm>
          <a:effectLst>
            <a:glow rad="25400">
              <a:schemeClr val="accent1">
                <a:alpha val="67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de-CH" dirty="0"/>
              <a:t>Das Pädagogische Handeln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1718" y="5385421"/>
            <a:ext cx="9144000" cy="893077"/>
          </a:xfrm>
        </p:spPr>
        <p:txBody>
          <a:bodyPr>
            <a:normAutofit/>
          </a:bodyPr>
          <a:lstStyle/>
          <a:p>
            <a:r>
              <a:rPr lang="de-CH" dirty="0"/>
              <a:t>der Reformierten Landeskirche Aargau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95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1 Linie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D63381D-E99D-4FF6-90BB-AA6CEDF764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8788" y="2276475"/>
            <a:ext cx="7686675" cy="1152525"/>
          </a:xfrm>
        </p:spPr>
        <p:txBody>
          <a:bodyPr>
            <a:normAutofit/>
          </a:bodyPr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de-CH" b="1" dirty="0"/>
              <a:t>Die Taufe </a:t>
            </a:r>
            <a:r>
              <a:rPr lang="de-CH" dirty="0"/>
              <a:t>ist Ausgangs- oder Zielpunkt des Pädagogischen Handelns.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EFB1E2-8672-43F2-8C29-674D6F83ACF9}"/>
              </a:ext>
            </a:extLst>
          </p:cNvPr>
          <p:cNvSpPr txBox="1"/>
          <p:nvPr/>
        </p:nvSpPr>
        <p:spPr>
          <a:xfrm>
            <a:off x="1448788" y="3500438"/>
            <a:ext cx="787644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Taufe von Kindern folgt die unterrichtliche Entfaltung im Christlichen nach.</a:t>
            </a:r>
          </a:p>
          <a:p>
            <a:pPr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Taufe von (jungen) Erwachsenen geht die unterrichtliche Entfaltung im Christlichen voraus. </a:t>
            </a:r>
          </a:p>
          <a:p>
            <a:pPr>
              <a:defRPr/>
            </a:pPr>
            <a:endParaRPr lang="de-CH" dirty="0">
              <a:latin typeface="Arial" charset="0"/>
            </a:endParaRP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23439058-6EE3-42E8-9929-F23A2E5E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</p:spTree>
    <p:extLst>
      <p:ext uri="{BB962C8B-B14F-4D97-AF65-F5344CB8AC3E}">
        <p14:creationId xmlns:p14="http://schemas.microsoft.com/office/powerpoint/2010/main" val="26913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8936" y="1249428"/>
            <a:ext cx="9937750" cy="858982"/>
          </a:xfrm>
        </p:spPr>
        <p:txBody>
          <a:bodyPr>
            <a:normAutofit fontScale="90000"/>
          </a:bodyPr>
          <a:lstStyle/>
          <a:p>
            <a:r>
              <a:rPr lang="de-CH" dirty="0"/>
              <a:t>5 Teile – 3 Formen  – 1 Linie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7A648FA7-5EB0-40B0-9931-D94830DB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/18.9.2023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BDE352-0924-52E2-CD5C-48E3DEB9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429" y="1810724"/>
            <a:ext cx="8615123" cy="449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1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Formen des Religionsunterrichts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A4583-43EB-4606-8F3B-B8E51C385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2349500"/>
            <a:ext cx="192563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Symbol" panose="05050102010706020507" pitchFamily="18" charset="2"/>
              <a:buChar char="-"/>
              <a:defRPr sz="3200">
                <a:solidFill>
                  <a:schemeClr val="tx1"/>
                </a:solidFill>
                <a:latin typeface="Frutiger 55 Roman" pitchFamily="2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800">
                <a:solidFill>
                  <a:schemeClr val="tx1"/>
                </a:solidFill>
                <a:latin typeface="Frutiger 55 Roman" pitchFamily="2" charset="0"/>
              </a:defRPr>
            </a:lvl2pPr>
            <a:lvl3pPr marL="11430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Frutiger 55 Roman" pitchFamily="2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4pPr>
            <a:lvl5pPr marL="20574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de-CH" altLang="de-DE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CH" altLang="de-DE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irchlicher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de-DE" altLang="de-DE" sz="30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altLang="de-DE" sz="12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eligions</a:t>
            </a:r>
            <a:r>
              <a:rPr lang="de-DE" altLang="de-DE" sz="30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altLang="de-DE" sz="12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nterricht</a:t>
            </a:r>
            <a:endParaRPr lang="de-DE" altLang="de-DE" sz="30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de-CH" altLang="de-DE" sz="3000" dirty="0">
              <a:solidFill>
                <a:srgbClr val="CC0000"/>
              </a:solidFill>
            </a:endParaRPr>
          </a:p>
        </p:txBody>
      </p:sp>
      <p:pic>
        <p:nvPicPr>
          <p:cNvPr id="9" name="Picture 4" descr="219px-Wappen_Aargau">
            <a:extLst>
              <a:ext uri="{FF2B5EF4-FFF2-40B4-BE49-F238E27FC236}">
                <a16:creationId xmlns:a16="http://schemas.microsoft.com/office/drawing/2014/main" id="{136ADC06-7EF1-486D-B74E-0C48585B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58" y="2565400"/>
            <a:ext cx="8223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4D9C772F-27E1-4C36-A448-FF4C9E06A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528" y="2373736"/>
            <a:ext cx="20351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Symbol" panose="05050102010706020507" pitchFamily="18" charset="2"/>
              <a:buChar char="-"/>
              <a:defRPr sz="3200">
                <a:solidFill>
                  <a:schemeClr val="tx1"/>
                </a:solidFill>
                <a:latin typeface="Frutiger 55 Roman" pitchFamily="2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800">
                <a:solidFill>
                  <a:schemeClr val="tx1"/>
                </a:solidFill>
                <a:latin typeface="Frutiger 55 Roman" pitchFamily="2" charset="0"/>
              </a:defRPr>
            </a:lvl2pPr>
            <a:lvl3pPr marL="11430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Frutiger 55 Roman" pitchFamily="2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4pPr>
            <a:lvl5pPr marL="20574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None/>
            </a:pPr>
            <a:r>
              <a:rPr lang="de-CH" altLang="de-DE" sz="3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CH" altLang="de-DE" sz="12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taatlicher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de-DE" altLang="de-DE" sz="30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altLang="de-DE" sz="12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eligions</a:t>
            </a:r>
            <a:r>
              <a:rPr lang="de-DE" altLang="de-DE" sz="30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altLang="de-DE" sz="1200" b="1" dirty="0" err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nterricht</a:t>
            </a:r>
            <a:endParaRPr lang="de-CH" altLang="de-DE" sz="12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DB4FEDB-AABD-425D-8EF4-901321FEF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6205" y="4433888"/>
            <a:ext cx="3896498" cy="1227137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de-CH" sz="2400" dirty="0" err="1"/>
              <a:t>teaching</a:t>
            </a:r>
            <a:r>
              <a:rPr lang="de-CH" sz="2400" dirty="0"/>
              <a:t> </a:t>
            </a:r>
            <a:r>
              <a:rPr lang="de-CH" sz="2400" b="1" dirty="0"/>
              <a:t>in</a:t>
            </a:r>
            <a:r>
              <a:rPr lang="de-CH" sz="2400" dirty="0"/>
              <a:t> </a:t>
            </a:r>
            <a:r>
              <a:rPr lang="de-CH" sz="2400" dirty="0" err="1"/>
              <a:t>religion</a:t>
            </a:r>
            <a:endParaRPr lang="de-CH" sz="2400" dirty="0"/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de-CH" sz="13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300" i="1" dirty="0">
                <a:latin typeface="Arial" panose="020B0604020202020204" pitchFamily="34" charset="0"/>
                <a:cs typeface="Arial" panose="020B0604020202020204" pitchFamily="34" charset="0"/>
              </a:rPr>
              <a:t>Starke Katechese. Rahmenlehrplan (</a:t>
            </a:r>
            <a:r>
              <a:rPr lang="de-CH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de-CH" sz="1300" i="1" dirty="0">
                <a:latin typeface="Arial" panose="020B0604020202020204" pitchFamily="34" charset="0"/>
                <a:cs typeface="Arial" panose="020B0604020202020204" pitchFamily="34" charset="0"/>
              </a:rPr>
              <a:t>.; AG_ZH)</a:t>
            </a: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de-CH" sz="13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LeRUK</a:t>
            </a:r>
            <a:r>
              <a:rPr lang="de-CH" sz="13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CH" sz="1300" dirty="0">
                <a:latin typeface="Arial" panose="020B0604020202020204" pitchFamily="34" charset="0"/>
                <a:cs typeface="Arial" panose="020B0604020202020204" pitchFamily="34" charset="0"/>
              </a:rPr>
              <a:t> (kath.; D-CH)</a:t>
            </a:r>
            <a:endParaRPr lang="de-CH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6794B76-0AE6-468E-9F31-ED6850E7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527" y="4418163"/>
            <a:ext cx="379665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Symbol" panose="05050102010706020507" pitchFamily="18" charset="2"/>
              <a:buChar char="-"/>
              <a:defRPr sz="3200">
                <a:solidFill>
                  <a:schemeClr val="tx1"/>
                </a:solidFill>
                <a:latin typeface="Frutiger 55 Roman" pitchFamily="2" charset="0"/>
              </a:defRPr>
            </a:lvl1pPr>
            <a:lvl2pPr marL="742950" indent="-285750">
              <a:spcBef>
                <a:spcPct val="20000"/>
              </a:spcBef>
              <a:buFont typeface="Symbol" panose="05050102010706020507" pitchFamily="18" charset="2"/>
              <a:buChar char="-"/>
              <a:defRPr sz="2800">
                <a:solidFill>
                  <a:schemeClr val="tx1"/>
                </a:solidFill>
                <a:latin typeface="Frutiger 55 Roman" pitchFamily="2" charset="0"/>
              </a:defRPr>
            </a:lvl2pPr>
            <a:lvl3pPr marL="11430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Frutiger 55 Roman" pitchFamily="2" charset="0"/>
              </a:defRPr>
            </a:lvl3pPr>
            <a:lvl4pPr marL="16002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4pPr>
            <a:lvl5pPr marL="2057400" indent="-228600">
              <a:spcBef>
                <a:spcPct val="200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  <a:latin typeface="Frutiger 55 Roman" pitchFamily="2" charset="0"/>
              </a:defRPr>
            </a:lvl9pPr>
          </a:lstStyle>
          <a:p>
            <a:pPr eaLnBrk="1" hangingPunct="1">
              <a:buFont typeface="Symbol" panose="05050102010706020507" pitchFamily="18" charset="2"/>
              <a:buNone/>
            </a:pPr>
            <a:r>
              <a:rPr lang="de-CH" altLang="de-DE" sz="2400" dirty="0" err="1">
                <a:ea typeface="ＭＳ Ｐゴシック" panose="020B0600070205080204" pitchFamily="34" charset="-128"/>
              </a:rPr>
              <a:t>teaching</a:t>
            </a:r>
            <a:r>
              <a:rPr lang="de-CH" altLang="de-DE" sz="2400" dirty="0">
                <a:ea typeface="ＭＳ Ｐゴシック" panose="020B0600070205080204" pitchFamily="34" charset="-128"/>
              </a:rPr>
              <a:t> </a:t>
            </a:r>
            <a:r>
              <a:rPr lang="de-CH" altLang="de-DE" sz="2400" b="1" dirty="0" err="1">
                <a:ea typeface="ＭＳ Ｐゴシック" panose="020B0600070205080204" pitchFamily="34" charset="-128"/>
              </a:rPr>
              <a:t>about</a:t>
            </a:r>
            <a:r>
              <a:rPr lang="de-CH" altLang="de-DE" sz="2400" b="1" dirty="0">
                <a:ea typeface="ＭＳ Ｐゴシック" panose="020B0600070205080204" pitchFamily="34" charset="-128"/>
              </a:rPr>
              <a:t> </a:t>
            </a:r>
            <a:r>
              <a:rPr lang="de-CH" altLang="de-DE" sz="2400" dirty="0" err="1">
                <a:ea typeface="ＭＳ Ｐゴシック" panose="020B0600070205080204" pitchFamily="34" charset="-128"/>
              </a:rPr>
              <a:t>religion</a:t>
            </a:r>
            <a:endParaRPr lang="de-CH" altLang="de-DE" sz="2400" dirty="0">
              <a:ea typeface="ＭＳ Ｐゴシック" panose="020B0600070205080204" pitchFamily="34" charset="-128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de-CH" altLang="de-DE" sz="1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CH" alt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Lehrplan 21 (D-CH)</a:t>
            </a:r>
          </a:p>
          <a:p>
            <a:pPr>
              <a:buNone/>
            </a:pPr>
            <a:r>
              <a:rPr lang="de-CH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NMG (Natur, Mensch, Gesellschaft 1./2. Zyklus) </a:t>
            </a:r>
            <a:br>
              <a:rPr lang="de-CH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ERG (Ethik, Religionen, Gemeinschaft 3. Zyklus) </a:t>
            </a:r>
            <a:endParaRPr lang="de-CH" altLang="de-DE" sz="2400" dirty="0">
              <a:ea typeface="ＭＳ Ｐゴシック" panose="020B0600070205080204" pitchFamily="34" charset="-128"/>
            </a:endParaRPr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C25B7E5C-C200-482B-92A2-191EE9BA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/18.9.2023</a:t>
            </a:r>
          </a:p>
        </p:txBody>
      </p:sp>
    </p:spTree>
    <p:extLst>
      <p:ext uri="{BB962C8B-B14F-4D97-AF65-F5344CB8AC3E}">
        <p14:creationId xmlns:p14="http://schemas.microsoft.com/office/powerpoint/2010/main" val="2214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Rahmenlehrplan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C25B7E5C-C200-482B-92A2-191EE9BA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/28.9.2021</a:t>
            </a:r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CB3C0C2-BAAB-419D-A67B-47A7B83F3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23" y="0"/>
            <a:ext cx="7142877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70335E1-0716-48BE-A17B-822E1EDE78AD}"/>
              </a:ext>
            </a:extLst>
          </p:cNvPr>
          <p:cNvSpPr txBox="1"/>
          <p:nvPr/>
        </p:nvSpPr>
        <p:spPr>
          <a:xfrm>
            <a:off x="1029730" y="2652584"/>
            <a:ext cx="40193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dirty="0">
                <a:latin typeface="Arial" charset="0"/>
                <a:cs typeface="Arial" charset="0"/>
              </a:rPr>
              <a:t>dient als Referenzrahmen für das Pädagogische Handeln</a:t>
            </a:r>
          </a:p>
          <a:p>
            <a:pPr>
              <a:buClr>
                <a:schemeClr val="accent1"/>
              </a:buClr>
            </a:pPr>
            <a:endParaRPr lang="de-CH" sz="2000" dirty="0">
              <a:latin typeface="Arial" charset="0"/>
              <a:cs typeface="Arial" charset="0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CH" sz="2000" dirty="0">
                <a:latin typeface="Arial" charset="0"/>
                <a:cs typeface="Arial" charset="0"/>
              </a:rPr>
              <a:t>Kompetenzbereiche und konkrete Themenfelder im Rahmen der biblischen Tradition, der kirchlichen Beheimatung und des gemeindlichen Lebens ergänzen den Rahmenlehrplan</a:t>
            </a:r>
          </a:p>
        </p:txBody>
      </p:sp>
    </p:spTree>
    <p:extLst>
      <p:ext uri="{BB962C8B-B14F-4D97-AF65-F5344CB8AC3E}">
        <p14:creationId xmlns:p14="http://schemas.microsoft.com/office/powerpoint/2010/main" val="20658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C25B7E5C-C200-482B-92A2-191EE9BA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/18.9.2023</a:t>
            </a:r>
          </a:p>
        </p:txBody>
      </p:sp>
      <p:pic>
        <p:nvPicPr>
          <p:cNvPr id="6" name="Grafik 5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176D6A61-DA4B-79CD-A5EF-B9C9627F1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79" b="7197"/>
          <a:stretch/>
        </p:blipFill>
        <p:spPr>
          <a:xfrm>
            <a:off x="2289598" y="1151966"/>
            <a:ext cx="7612803" cy="50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Kompetenzbereiche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C25B7E5C-C200-482B-92A2-191EE9BA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3EE770D8-8379-493F-899E-6AF77F41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56"/>
          <a:stretch/>
        </p:blipFill>
        <p:spPr>
          <a:xfrm>
            <a:off x="1005840" y="2246630"/>
            <a:ext cx="10180320" cy="40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9DBE8F-2309-4646-9021-50837F9A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094" y="1690976"/>
            <a:ext cx="3889585" cy="45480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6" y="1504800"/>
            <a:ext cx="9937750" cy="1238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CH" dirty="0"/>
              <a:t>Das zeitliche Mindestangebot der Kirchgemeinde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96DC7E6-9DAE-40EC-A4E5-DF0803B9C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3475" y="2349500"/>
            <a:ext cx="7870481" cy="38877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endParaRPr lang="de-CH" sz="2000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de-CH" sz="1600" dirty="0"/>
              <a:t>Je 30 Stunden für die PH-Teile 2 bis 4 nach PH-Konzept der Kirchgemeinde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de-DE" sz="1600" dirty="0"/>
              <a:t>50 Stunden, frei verteilt auf die PH-Teile 2 bis 4 nach PH-Konzept der Kirchgemeinde</a:t>
            </a:r>
            <a:endParaRPr lang="de-CH" sz="1600" dirty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de-CH" sz="1600" dirty="0"/>
              <a:t>140 Stunden insgesamt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de-DE" sz="1600" dirty="0"/>
              <a:t>Für Kinder und Jugendliche gilt die Teilverbindlichkeit bzw. Verbindlichkeit </a:t>
            </a:r>
            <a:br>
              <a:rPr lang="de-DE" sz="1600" dirty="0"/>
            </a:br>
            <a:r>
              <a:rPr lang="de-DE" sz="1600" dirty="0"/>
              <a:t>der Teile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5C8F3105-F2F2-43F7-A95B-4A151228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</p:spTree>
    <p:extLst>
      <p:ext uri="{BB962C8B-B14F-4D97-AF65-F5344CB8AC3E}">
        <p14:creationId xmlns:p14="http://schemas.microsoft.com/office/powerpoint/2010/main" val="22758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Das Pädagogische Handeln </a:t>
            </a:r>
            <a:br>
              <a:rPr lang="de-CH" dirty="0"/>
            </a:br>
            <a:r>
              <a:rPr lang="de-CH" dirty="0"/>
              <a:t>der Kirche </a:t>
            </a:r>
            <a:r>
              <a:rPr lang="de-CH" sz="2700" dirty="0"/>
              <a:t>PH(K)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C64A9F-0276-46CD-84D6-97DA9C96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326" y="1322649"/>
            <a:ext cx="3950550" cy="4212701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C8A8A713-218F-4A7B-B743-9F59C2C90877}"/>
              </a:ext>
            </a:extLst>
          </p:cNvPr>
          <p:cNvSpPr txBox="1">
            <a:spLocks/>
          </p:cNvSpPr>
          <p:nvPr/>
        </p:nvSpPr>
        <p:spPr>
          <a:xfrm>
            <a:off x="1127126" y="4376836"/>
            <a:ext cx="9144000" cy="1158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00"/>
              </a:lnSpc>
              <a:buNone/>
            </a:pPr>
            <a:r>
              <a:rPr lang="de-DE" dirty="0"/>
              <a:t>Bildung / Pädagogisches Handeln</a:t>
            </a:r>
            <a:br>
              <a:rPr lang="de-DE" dirty="0"/>
            </a:br>
            <a:r>
              <a:rPr lang="de-DE" dirty="0">
                <a:hlinkClick r:id="rId3"/>
              </a:rPr>
              <a:t>www.ph-aargau.ch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745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C29C1-29DA-3601-273C-724F77A6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6" y="1504800"/>
            <a:ext cx="7130754" cy="858982"/>
          </a:xfrm>
        </p:spPr>
        <p:txBody>
          <a:bodyPr>
            <a:noAutofit/>
          </a:bodyPr>
          <a:lstStyle/>
          <a:p>
            <a:r>
              <a:rPr lang="de-CH" sz="3200" dirty="0"/>
              <a:t>Auf dem Weg zum PH-Reglement: </a:t>
            </a:r>
            <a:br>
              <a:rPr lang="de-CH" sz="3200" dirty="0"/>
            </a:br>
            <a:r>
              <a:rPr lang="de-CH" sz="3200" dirty="0"/>
              <a:t>1983 - 1997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44ACE2-2FFF-C71F-95FC-EAE4DBFD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CD51A7-9D2A-1BCE-B8DF-8B878CD27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4FFE45-0DA0-DBB0-33EE-A709764215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928A6C-FAEB-1FCD-F8EF-BC799A3D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Thema der Präsentation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D5ACCE-69FB-05D4-8AA9-32F431A5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26" y="837975"/>
            <a:ext cx="852294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3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Unterrichtsmodell bis 1993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  <p:pic>
        <p:nvPicPr>
          <p:cNvPr id="7" name="Picture 4" descr="ph-weg_frueher_ppt">
            <a:extLst>
              <a:ext uri="{FF2B5EF4-FFF2-40B4-BE49-F238E27FC236}">
                <a16:creationId xmlns:a16="http://schemas.microsoft.com/office/drawing/2014/main" id="{24853465-D667-4FFD-B8A9-4DA0817B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59" y="2454876"/>
            <a:ext cx="9404081" cy="31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3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BAB72A-DDCE-4993-81A4-F9970956C1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562864">
            <a:off x="7318297" y="365495"/>
            <a:ext cx="4330033" cy="61270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0A49630-3A90-464A-9923-9ACE74A400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8937" y="2363782"/>
            <a:ext cx="4321175" cy="37782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sz="2800" dirty="0"/>
              <a:t>Beschluss der Synode Reformierte Landeskirche Aargau: 19.11.1997</a:t>
            </a:r>
          </a:p>
          <a:p>
            <a:pPr eaLnBrk="1" hangingPunct="1">
              <a:defRPr/>
            </a:pPr>
            <a:r>
              <a:rPr lang="de-DE" sz="2800" dirty="0"/>
              <a:t>Weiter Rahmen</a:t>
            </a:r>
          </a:p>
          <a:p>
            <a:pPr eaLnBrk="1" hangingPunct="1">
              <a:defRPr/>
            </a:pPr>
            <a:r>
              <a:rPr lang="de-DE" sz="2800" dirty="0"/>
              <a:t>Synode Nov. 2022 Neuregelung des PH-Reglements abgelehnt</a:t>
            </a:r>
            <a:endParaRPr lang="de-CH" sz="2800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32BBAB3-A774-48BD-9CCE-B7398D11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D8575E05-E352-4DFD-A55F-4AE415B4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/17.09.2019</a:t>
            </a:r>
          </a:p>
        </p:txBody>
      </p:sp>
    </p:spTree>
    <p:extLst>
      <p:ext uri="{BB962C8B-B14F-4D97-AF65-F5344CB8AC3E}">
        <p14:creationId xmlns:p14="http://schemas.microsoft.com/office/powerpoint/2010/main" val="35517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Basis des PH-Konzepts …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A6AC74B-0623-4999-B0C8-DBB7145D4F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3475" y="2349500"/>
            <a:ext cx="7686675" cy="3776663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de-DE" dirty="0"/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r>
              <a:rPr lang="de-DE" dirty="0"/>
              <a:t>bilden </a:t>
            </a:r>
            <a:br>
              <a:rPr lang="de-DE" dirty="0"/>
            </a:br>
            <a:r>
              <a:rPr lang="de-DE" dirty="0"/>
              <a:t>die inhaltlichen Aspekte</a:t>
            </a:r>
            <a:br>
              <a:rPr lang="de-DE" dirty="0"/>
            </a:br>
            <a:r>
              <a:rPr lang="de-DE" dirty="0"/>
              <a:t>der Konfirmationstradition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601E889B-B40E-4E62-A170-34E032C7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</p:spTree>
    <p:extLst>
      <p:ext uri="{BB962C8B-B14F-4D97-AF65-F5344CB8AC3E}">
        <p14:creationId xmlns:p14="http://schemas.microsoft.com/office/powerpoint/2010/main" val="6156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B3FECB-481B-4BC7-86A3-509DF3AF2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66" y="685562"/>
            <a:ext cx="6194073" cy="5486876"/>
          </a:xfrm>
          <a:prstGeom prst="rect">
            <a:avLst/>
          </a:prstGeom>
        </p:spPr>
      </p:pic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678A535B-BC3C-4569-B1EB-97C9E0D37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833" y="2465388"/>
            <a:ext cx="3274387" cy="2297112"/>
          </a:xfrm>
        </p:spPr>
        <p:txBody>
          <a:bodyPr/>
          <a:lstStyle/>
          <a:p>
            <a:pPr marL="536575" indent="-536575" eaLnBrk="1" hangingPunct="1">
              <a:buFont typeface="Symbol" panose="05050102010706020507" pitchFamily="18" charset="2"/>
              <a:buNone/>
            </a:pPr>
            <a:r>
              <a: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	</a:t>
            </a:r>
            <a:r>
              <a:rPr lang="de-DE" altLang="de-DE" sz="2400" dirty="0"/>
              <a:t>konfirmierendes </a:t>
            </a:r>
            <a:br>
              <a:rPr lang="de-DE" altLang="de-DE" sz="2400" dirty="0"/>
            </a:br>
            <a:r>
              <a:rPr lang="de-DE" altLang="de-DE" sz="2400" dirty="0"/>
              <a:t>Handeln von </a:t>
            </a:r>
            <a:br>
              <a:rPr lang="de-DE" altLang="de-DE" sz="2400" dirty="0"/>
            </a:br>
            <a:r>
              <a:rPr lang="de-DE" altLang="de-DE" sz="2400" dirty="0"/>
              <a:t>der Taufe bis zur </a:t>
            </a:r>
            <a:br>
              <a:rPr lang="de-DE" altLang="de-DE" sz="2400" dirty="0"/>
            </a:br>
            <a:r>
              <a:rPr lang="de-DE" altLang="de-DE" sz="2400" dirty="0"/>
              <a:t>Taufbestätigung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6EA0D878-CA5D-4CB2-8507-E5F43C43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</p:spTree>
    <p:extLst>
      <p:ext uri="{BB962C8B-B14F-4D97-AF65-F5344CB8AC3E}">
        <p14:creationId xmlns:p14="http://schemas.microsoft.com/office/powerpoint/2010/main" val="13592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126" y="1249104"/>
            <a:ext cx="9937750" cy="858982"/>
          </a:xfrm>
        </p:spPr>
        <p:txBody>
          <a:bodyPr>
            <a:normAutofit fontScale="90000"/>
          </a:bodyPr>
          <a:lstStyle/>
          <a:p>
            <a:r>
              <a:rPr lang="de-CH" dirty="0"/>
              <a:t>5 Teile</a:t>
            </a:r>
            <a:br>
              <a:rPr lang="de-DE" dirty="0"/>
            </a:b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7C23D3CE-283B-4C16-9411-2A919FCE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6" y="6308726"/>
            <a:ext cx="10557125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B124BCC-AEAE-4F5F-A5EA-CD5790C56038}"/>
              </a:ext>
            </a:extLst>
          </p:cNvPr>
          <p:cNvSpPr/>
          <p:nvPr/>
        </p:nvSpPr>
        <p:spPr>
          <a:xfrm>
            <a:off x="3601453" y="1121257"/>
            <a:ext cx="994611" cy="25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1. Zyklus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32D983-2F7B-4FFD-966F-1EF06884E9AA}"/>
              </a:ext>
            </a:extLst>
          </p:cNvPr>
          <p:cNvSpPr/>
          <p:nvPr/>
        </p:nvSpPr>
        <p:spPr>
          <a:xfrm>
            <a:off x="4724402" y="1121257"/>
            <a:ext cx="1804735" cy="25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2. Zyklus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ECD9841-12D1-4AE4-9161-AC321BAF83F5}"/>
              </a:ext>
            </a:extLst>
          </p:cNvPr>
          <p:cNvSpPr/>
          <p:nvPr/>
        </p:nvSpPr>
        <p:spPr>
          <a:xfrm>
            <a:off x="6657475" y="1121257"/>
            <a:ext cx="2237872" cy="255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3. Zyklus</a:t>
            </a:r>
          </a:p>
        </p:txBody>
      </p:sp>
      <p:pic>
        <p:nvPicPr>
          <p:cNvPr id="4" name="Grafik 3" descr="Ein Bild, das Text, Screenshot, Schrift, Website enthält.&#10;&#10;Automatisch generierte Beschreibung">
            <a:extLst>
              <a:ext uri="{FF2B5EF4-FFF2-40B4-BE49-F238E27FC236}">
                <a16:creationId xmlns:a16="http://schemas.microsoft.com/office/drawing/2014/main" id="{6A8C9171-82E7-39E7-2217-2ACB2248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94" y="1703831"/>
            <a:ext cx="8688072" cy="4532211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628FBC2B-9262-43E8-9805-F4315A5F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5" y="2575138"/>
            <a:ext cx="1603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de-CH" altLang="de-DE" sz="1400" b="1" dirty="0">
                <a:solidFill>
                  <a:srgbClr val="CC0000"/>
                </a:solidFill>
                <a:latin typeface="Frutiger 55 Roman" pitchFamily="2" charset="0"/>
              </a:rPr>
              <a:t>Zielgruppe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9F5DD42-BE60-7FE7-47B3-95858221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5" y="3419263"/>
            <a:ext cx="1603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de-CH" altLang="de-DE" sz="1400" b="1" dirty="0">
                <a:solidFill>
                  <a:srgbClr val="CC0000"/>
                </a:solidFill>
                <a:latin typeface="Frutiger 55 Roman" pitchFamily="2" charset="0"/>
              </a:rPr>
              <a:t>Kompetenzen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3879B69-A09A-7A3E-9011-EBE6FABD4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94" y="4047488"/>
            <a:ext cx="1603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110" charset="-128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ct val="20000"/>
              </a:spcBef>
            </a:pPr>
            <a:r>
              <a:rPr lang="de-CH" altLang="de-DE" sz="1400" b="1" dirty="0">
                <a:solidFill>
                  <a:srgbClr val="CC0000"/>
                </a:solidFill>
                <a:latin typeface="Frutiger 55 Roman" pitchFamily="2" charset="0"/>
              </a:rPr>
              <a:t>Feier</a:t>
            </a:r>
          </a:p>
        </p:txBody>
      </p:sp>
    </p:spTree>
    <p:extLst>
      <p:ext uri="{BB962C8B-B14F-4D97-AF65-F5344CB8AC3E}">
        <p14:creationId xmlns:p14="http://schemas.microsoft.com/office/powerpoint/2010/main" val="1328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EA8D40-37C1-4AF3-BD7F-5DB1F42BD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126" y="494047"/>
            <a:ext cx="4608512" cy="823912"/>
          </a:xfrm>
        </p:spPr>
        <p:txBody>
          <a:bodyPr/>
          <a:lstStyle/>
          <a:p>
            <a:r>
              <a:rPr kumimoji="0" lang="de-CH" sz="4000" b="0" i="0" u="none" strike="noStrike" kern="1200" cap="none" spc="0" normalizeH="0" baseline="0" noProof="0" dirty="0">
                <a:ln>
                  <a:noFill/>
                </a:ln>
                <a:solidFill>
                  <a:srgbClr val="0097DB"/>
                </a:solidFill>
                <a:effectLst/>
                <a:uLnTx/>
                <a:uFillTx/>
                <a:latin typeface="Arial" charset="0"/>
                <a:cs typeface="Arial" charset="0"/>
              </a:rPr>
              <a:t>3 Formen</a:t>
            </a:r>
            <a:endParaRPr lang="de-CH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0798512-697C-40E9-BCEC-7D8CE59082B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127126" y="1646237"/>
            <a:ext cx="4608513" cy="3565526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de-CH" dirty="0"/>
              <a:t>Kirchlicher Religionsunterricht / Katechese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de-CH" dirty="0"/>
              <a:t>Gottesdienste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de-CH" dirty="0"/>
              <a:t>Angebote der verbandlichen und offenen Kinder- und Jugendarbeit</a:t>
            </a:r>
          </a:p>
          <a:p>
            <a:pPr marL="0" indent="0" eaLnBrk="1" hangingPunct="1">
              <a:buFont typeface="Symbol" panose="05050102010706020507" pitchFamily="18" charset="2"/>
              <a:buNone/>
              <a:defRPr/>
            </a:pP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263A4DB-E0D0-451F-B662-E649C38EA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85039" y="494047"/>
            <a:ext cx="6179838" cy="823912"/>
          </a:xfrm>
        </p:spPr>
        <p:txBody>
          <a:bodyPr/>
          <a:lstStyle/>
          <a:p>
            <a:r>
              <a:rPr lang="de-CH" sz="4000" b="0" dirty="0">
                <a:solidFill>
                  <a:srgbClr val="0097DB"/>
                </a:solidFill>
              </a:rPr>
              <a:t>oder   4 </a:t>
            </a:r>
            <a:r>
              <a:rPr kumimoji="0" lang="de-CH" sz="4000" b="0" i="0" u="none" strike="noStrike" kern="1200" cap="none" spc="0" normalizeH="0" baseline="0" noProof="0" dirty="0">
                <a:ln>
                  <a:noFill/>
                </a:ln>
                <a:solidFill>
                  <a:srgbClr val="0097DB"/>
                </a:solidFill>
                <a:effectLst/>
                <a:uLnTx/>
                <a:uFillTx/>
                <a:latin typeface="Arial" charset="0"/>
                <a:cs typeface="Arial" charset="0"/>
              </a:rPr>
              <a:t>Felder</a:t>
            </a:r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5D6AA197-32BB-4A82-9022-E5BDF33384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130" y="1646237"/>
            <a:ext cx="4608514" cy="3565526"/>
          </a:xfrm>
        </p:spPr>
        <p:txBody>
          <a:bodyPr>
            <a:normAutofit fontScale="92500" lnSpcReduction="20000"/>
          </a:bodyPr>
          <a:lstStyle/>
          <a:p>
            <a:r>
              <a:rPr lang="de-CH" b="1" dirty="0"/>
              <a:t>Bildung</a:t>
            </a:r>
            <a:r>
              <a:rPr lang="de-CH" dirty="0"/>
              <a:t>: in vielfältigen Formen lernen</a:t>
            </a:r>
          </a:p>
          <a:p>
            <a:r>
              <a:rPr lang="de-CH" b="1" dirty="0"/>
              <a:t>Spiritualität</a:t>
            </a:r>
            <a:r>
              <a:rPr lang="de-CH" dirty="0"/>
              <a:t>: in vielfältigen Formen den Glauben feiern</a:t>
            </a:r>
          </a:p>
          <a:p>
            <a:r>
              <a:rPr lang="de-CH" b="1" dirty="0"/>
              <a:t>Gemeinschaft</a:t>
            </a:r>
            <a:r>
              <a:rPr lang="de-CH" dirty="0"/>
              <a:t>: in vielfältigen Formen gemeinsam unterwegs sein</a:t>
            </a:r>
          </a:p>
          <a:p>
            <a:r>
              <a:rPr lang="de-CH" b="1" dirty="0"/>
              <a:t>Diakonie</a:t>
            </a:r>
            <a:r>
              <a:rPr lang="de-CH" dirty="0"/>
              <a:t>: in vielfältigen Formen für andere da sein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3035F-7597-4448-9CE8-CD27B408B622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CC8D2F28-4C26-43CF-8A80-2043FB99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8937" y="6308726"/>
            <a:ext cx="10628220" cy="549274"/>
          </a:xfrm>
        </p:spPr>
        <p:txBody>
          <a:bodyPr/>
          <a:lstStyle/>
          <a:p>
            <a:r>
              <a:rPr lang="de-CH" dirty="0"/>
              <a:t>Das Pädagogische Handeln der Kirche PH(K)								</a:t>
            </a:r>
            <a:r>
              <a:rPr lang="de-CH" dirty="0" err="1"/>
              <a:t>sdb</a:t>
            </a:r>
            <a:r>
              <a:rPr lang="de-CH" dirty="0"/>
              <a:t>/18.09.2023</a:t>
            </a:r>
          </a:p>
        </p:txBody>
      </p:sp>
    </p:spTree>
    <p:extLst>
      <p:ext uri="{BB962C8B-B14F-4D97-AF65-F5344CB8AC3E}">
        <p14:creationId xmlns:p14="http://schemas.microsoft.com/office/powerpoint/2010/main" val="381668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Reformierte-Kirche 3">
      <a:dk1>
        <a:srgbClr val="000000"/>
      </a:dk1>
      <a:lt1>
        <a:srgbClr val="FFFFFF"/>
      </a:lt1>
      <a:dk2>
        <a:srgbClr val="0097DB"/>
      </a:dk2>
      <a:lt2>
        <a:srgbClr val="E7E6E6"/>
      </a:lt2>
      <a:accent1>
        <a:srgbClr val="0097DB"/>
      </a:accent1>
      <a:accent2>
        <a:srgbClr val="5BC3F0"/>
      </a:accent2>
      <a:accent3>
        <a:srgbClr val="A0D9F7"/>
      </a:accent3>
      <a:accent4>
        <a:srgbClr val="565555"/>
      </a:accent4>
      <a:accent5>
        <a:srgbClr val="868686"/>
      </a:accent5>
      <a:accent6>
        <a:srgbClr val="B1B1B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Reformierte-Kirche_Wortmarke" id="{190C32AD-2E5D-3B47-8FE4-AA936604136A}" vid="{8B905FB5-E7D5-7643-8A8B-F5C1F97C0FF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Vorlage_Ref_Landeskirche_Bildmarke</Template>
  <TotalTime>0</TotalTime>
  <Words>644</Words>
  <Application>Microsoft Office PowerPoint</Application>
  <PresentationFormat>Breitbild</PresentationFormat>
  <Paragraphs>88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Frutiger 55 Roman</vt:lpstr>
      <vt:lpstr>Symbol</vt:lpstr>
      <vt:lpstr>Wingdings</vt:lpstr>
      <vt:lpstr>Office-Design</vt:lpstr>
      <vt:lpstr>Das Pädagogische Handeln </vt:lpstr>
      <vt:lpstr>Das Pädagogische Handeln  der Kirche PH(K) </vt:lpstr>
      <vt:lpstr>Auf dem Weg zum PH-Reglement:  1983 - 1997</vt:lpstr>
      <vt:lpstr>Unterrichtsmodell bis 1993 </vt:lpstr>
      <vt:lpstr>PowerPoint-Präsentation</vt:lpstr>
      <vt:lpstr>Basis des PH-Konzepts … </vt:lpstr>
      <vt:lpstr>PowerPoint-Präsentation</vt:lpstr>
      <vt:lpstr>5 Teile </vt:lpstr>
      <vt:lpstr>PowerPoint-Präsentation</vt:lpstr>
      <vt:lpstr>1 Linie </vt:lpstr>
      <vt:lpstr>5 Teile – 3 Formen  – 1 Linie </vt:lpstr>
      <vt:lpstr>Formen des Religionsunterrichts </vt:lpstr>
      <vt:lpstr>Rahmenlehrplan </vt:lpstr>
      <vt:lpstr>PowerPoint-Präsentation</vt:lpstr>
      <vt:lpstr>Kompetenzbereiche</vt:lpstr>
      <vt:lpstr>Das zeitliche Mindestangebot der Kirchgemeinde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Degen Stephan</dc:creator>
  <cp:lastModifiedBy>Thomas Schaer</cp:lastModifiedBy>
  <cp:revision>43</cp:revision>
  <cp:lastPrinted>2022-03-09T09:44:29Z</cp:lastPrinted>
  <dcterms:created xsi:type="dcterms:W3CDTF">2019-09-13T14:10:16Z</dcterms:created>
  <dcterms:modified xsi:type="dcterms:W3CDTF">2023-12-14T10:16:41Z</dcterms:modified>
</cp:coreProperties>
</file>